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2"/>
    <p:sldMasterId id="2147484359" r:id="rId3"/>
  </p:sldMasterIdLst>
  <p:notesMasterIdLst>
    <p:notesMasterId r:id="rId19"/>
  </p:notesMasterIdLst>
  <p:handoutMasterIdLst>
    <p:handoutMasterId r:id="rId20"/>
  </p:handoutMasterIdLst>
  <p:sldIdLst>
    <p:sldId id="396" r:id="rId4"/>
    <p:sldId id="442" r:id="rId5"/>
    <p:sldId id="441" r:id="rId6"/>
    <p:sldId id="418" r:id="rId7"/>
    <p:sldId id="445" r:id="rId8"/>
    <p:sldId id="405" r:id="rId9"/>
    <p:sldId id="446" r:id="rId10"/>
    <p:sldId id="447" r:id="rId11"/>
    <p:sldId id="437" r:id="rId12"/>
    <p:sldId id="419" r:id="rId13"/>
    <p:sldId id="440" r:id="rId14"/>
    <p:sldId id="439" r:id="rId15"/>
    <p:sldId id="444" r:id="rId16"/>
    <p:sldId id="450" r:id="rId17"/>
    <p:sldId id="448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B381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0955" autoAdjust="0"/>
  </p:normalViewPr>
  <p:slideViewPr>
    <p:cSldViewPr>
      <p:cViewPr>
        <p:scale>
          <a:sx n="76" d="100"/>
          <a:sy n="76" d="100"/>
        </p:scale>
        <p:origin x="-103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B1FAA1-C7F3-4520-B6D3-C241C88908A3}" type="datetimeFigureOut">
              <a:rPr lang="en-US"/>
              <a:pPr>
                <a:defRPr/>
              </a:pPr>
              <a:t>6/20/2012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C7D1BD-39FA-48B3-98C4-59496C3881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20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fld id="{7AD306D7-13B5-46A1-9129-BC5D644EE8CB}" type="datetimeFigureOut">
              <a:rPr lang="en-US"/>
              <a:pPr>
                <a:defRPr/>
              </a:pPr>
              <a:t>6/20/2012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fld id="{832C2A28-9CF5-4116-A8C4-6DAAA5DBC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55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C2A28-9CF5-4116-A8C4-6DAAA5DBCE0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3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306 hospital referral regions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Tracked 43 indicators spanning access, prevention &amp; treatment, costs &amp; potentially avoidable hospital use, and health outcomes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measured: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rates of insurance coverage for adults;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rates of insurance coverage for children;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proportion of adults who reported they went without care because of cost;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proportion of older and/or sicker adults who had a routine checkup in the past two years;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proportion of adults who had a dental visit within the past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C2A28-9CF5-4116-A8C4-6DAAA5DBCE0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2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609850"/>
            <a:ext cx="9144000" cy="231775"/>
          </a:xfrm>
          <a:prstGeom prst="rect">
            <a:avLst/>
          </a:prstGeom>
          <a:solidFill>
            <a:schemeClr val="tx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 descr="logo_th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3100" y="2378075"/>
            <a:ext cx="15113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458200" cy="1470025"/>
          </a:xfrm>
        </p:spPr>
        <p:txBody>
          <a:bodyPr anchor="b"/>
          <a:lstStyle>
            <a:lvl1pPr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276600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1"/>
              </a:buClr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None/>
              <a:defRPr sz="1200"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buNone/>
              <a:defRPr sz="1200"/>
            </a:lvl4pPr>
            <a:lvl5pPr>
              <a:spcAft>
                <a:spcPts val="600"/>
              </a:spcAft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FCE116-B640-4AA4-9DBB-8C6E88F525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247B78-9584-E847-9879-5974EA39EB7C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957-4196-D048-A9A9-52B6BC38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>
            <a:lvl1pPr>
              <a:spcAft>
                <a:spcPts val="600"/>
              </a:spcAft>
              <a:buClr>
                <a:schemeClr val="accent1"/>
              </a:buClr>
              <a:defRPr sz="30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buClr>
                <a:schemeClr val="accent1"/>
              </a:buClr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C3767B-0379-485C-BE4F-6A42AAF2E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>
            <a:lvl1pPr marL="0" indent="0" algn="ctr">
              <a:spcAft>
                <a:spcPts val="600"/>
              </a:spcAft>
              <a:buClr>
                <a:schemeClr val="accent1"/>
              </a:buClr>
              <a:buNone/>
              <a:defRPr sz="4000"/>
            </a:lvl1pPr>
            <a:lvl2pPr marL="0" indent="0" algn="ctr">
              <a:spcAft>
                <a:spcPts val="600"/>
              </a:spcAft>
              <a:buNone/>
              <a:defRPr sz="4000"/>
            </a:lvl2pPr>
            <a:lvl3pPr marL="0" indent="0" algn="ctr">
              <a:spcAft>
                <a:spcPts val="600"/>
              </a:spcAft>
              <a:buClr>
                <a:schemeClr val="accent1"/>
              </a:buClr>
              <a:buNone/>
              <a:defRPr sz="4000"/>
            </a:lvl3pPr>
            <a:lvl4pPr marL="0" indent="0" algn="ctr">
              <a:spcAft>
                <a:spcPts val="600"/>
              </a:spcAft>
              <a:buNone/>
              <a:defRPr sz="4000"/>
            </a:lvl4pPr>
            <a:lvl5pPr marL="0" indent="0" algn="ctr">
              <a:spcAft>
                <a:spcPts val="600"/>
              </a:spcAft>
              <a:buNone/>
              <a:defRPr sz="4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A23E83-0B6B-40C5-BE5D-489D7C852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EEBDF8-7842-4972-85A1-4F641B4B47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FCE116-B640-4AA4-9DBB-8C6E88F525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6477000" cy="3276600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2pPr>
            <a:lvl3pPr marL="0" indent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600"/>
              </a:spcAft>
              <a:buNone/>
              <a:defRPr sz="1200"/>
            </a:lvl4pPr>
            <a:lvl5pPr>
              <a:spcAft>
                <a:spcPts val="600"/>
              </a:spcAft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88B8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609850"/>
            <a:ext cx="9144000" cy="231775"/>
          </a:xfrm>
          <a:prstGeom prst="rect">
            <a:avLst/>
          </a:prstGeom>
          <a:solidFill>
            <a:srgbClr val="8A152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 descr="logo_th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124200"/>
            <a:ext cx="1735235" cy="125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458200" cy="1698625"/>
          </a:xfrm>
        </p:spPr>
        <p:txBody>
          <a:bodyPr anchor="b"/>
          <a:lstStyle>
            <a:lvl1pPr>
              <a:buFontTx/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>
            <a:lvl1pPr>
              <a:spcAft>
                <a:spcPts val="600"/>
              </a:spcAft>
              <a:buClr>
                <a:schemeClr val="accent1"/>
              </a:buClr>
              <a:defRPr sz="30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buClr>
                <a:schemeClr val="accent1"/>
              </a:buClr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C3767B-0379-485C-BE4F-6A42AAF2EE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>
            <a:lvl1pPr marL="0" indent="0" algn="ctr">
              <a:spcAft>
                <a:spcPts val="600"/>
              </a:spcAft>
              <a:buClr>
                <a:schemeClr val="accent1"/>
              </a:buClr>
              <a:buNone/>
              <a:defRPr sz="4000"/>
            </a:lvl1pPr>
            <a:lvl2pPr marL="0" indent="0" algn="ctr">
              <a:spcAft>
                <a:spcPts val="600"/>
              </a:spcAft>
              <a:buNone/>
              <a:defRPr sz="4000"/>
            </a:lvl2pPr>
            <a:lvl3pPr marL="0" indent="0" algn="ctr">
              <a:spcAft>
                <a:spcPts val="600"/>
              </a:spcAft>
              <a:buClr>
                <a:schemeClr val="accent1"/>
              </a:buClr>
              <a:buNone/>
              <a:defRPr sz="4000"/>
            </a:lvl3pPr>
            <a:lvl4pPr marL="0" indent="0" algn="ctr">
              <a:spcAft>
                <a:spcPts val="600"/>
              </a:spcAft>
              <a:buNone/>
              <a:defRPr sz="4000"/>
            </a:lvl4pPr>
            <a:lvl5pPr marL="0" indent="0" algn="ctr">
              <a:spcAft>
                <a:spcPts val="600"/>
              </a:spcAft>
              <a:buNone/>
              <a:defRPr sz="4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A23E83-0B6B-40C5-BE5D-489D7C8524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158875"/>
            <a:ext cx="9144000" cy="130175"/>
          </a:xfrm>
          <a:prstGeom prst="rect">
            <a:avLst/>
          </a:prstGeom>
          <a:solidFill>
            <a:schemeClr val="tx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0" name="Picture 26" descr="logo_tha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1003300"/>
            <a:ext cx="9969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8763000" cy="5016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054513-FDAD-4B81-898F-D36687EE3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88B8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0" y="1158875"/>
            <a:ext cx="9144000" cy="130175"/>
          </a:xfrm>
          <a:prstGeom prst="rect">
            <a:avLst/>
          </a:prstGeom>
          <a:solidFill>
            <a:srgbClr val="8A152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0" name="Picture 26" descr="logo_tha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1012825"/>
            <a:ext cx="9207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8763000" cy="5016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054513-FDAD-4B81-898F-D36687EE3F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a.org/waiver" TargetMode="External"/><Relationship Id="rId2" Type="http://schemas.openxmlformats.org/officeDocument/2006/relationships/hyperlink" Target="http://www.hhsc.state.tx.us/1115-waiver.s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mapodaca@tha.org" TargetMode="External"/><Relationship Id="rId5" Type="http://schemas.openxmlformats.org/officeDocument/2006/relationships/hyperlink" Target="mailto:swilson@tha.org" TargetMode="External"/><Relationship Id="rId4" Type="http://schemas.openxmlformats.org/officeDocument/2006/relationships/hyperlink" Target="http://www.1115waiver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endParaRPr lang="en-US" sz="2800" dirty="0" smtClean="0"/>
          </a:p>
          <a:p>
            <a:pPr>
              <a:spcAft>
                <a:spcPct val="0"/>
              </a:spcAft>
            </a:pPr>
            <a:endParaRPr lang="en-US" sz="2800" dirty="0" smtClean="0"/>
          </a:p>
          <a:p>
            <a:pPr>
              <a:spcAft>
                <a:spcPct val="0"/>
              </a:spcAft>
            </a:pPr>
            <a:endParaRPr lang="en-US" sz="2800" dirty="0" smtClean="0"/>
          </a:p>
          <a:p>
            <a:pPr>
              <a:spcAft>
                <a:spcPct val="0"/>
              </a:spcAft>
            </a:pPr>
            <a:endParaRPr lang="en-US" sz="2800" dirty="0" smtClean="0"/>
          </a:p>
          <a:p>
            <a:pPr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Michelle Apodaca, J.D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</a:rPr>
              <a:t>Stacy E. Wilson, J.D.</a:t>
            </a:r>
          </a:p>
          <a:p>
            <a:pPr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April 20, 2012</a:t>
            </a:r>
          </a:p>
        </p:txBody>
      </p:sp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Medicaid Section 1115 Waiver 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DSRIP Pool</a:t>
            </a:r>
          </a:p>
        </p:txBody>
      </p:sp>
      <p:pic>
        <p:nvPicPr>
          <p:cNvPr id="4098" name="Picture 2" descr="C:\Users\swilson\AppData\Local\Microsoft\Windows\Temporary Internet Files\Content.IE5\0O4EZSA6\MP90031565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3505200" cy="41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8F9AB7-6C8E-4FEB-BCE1-55FF99DD776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4029456" y="1905000"/>
            <a:ext cx="4953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</a:pPr>
            <a:r>
              <a:rPr lang="en-US" sz="3000" dirty="0" smtClean="0">
                <a:latin typeface="+mn-lt"/>
              </a:rPr>
              <a:t>Project categories</a:t>
            </a:r>
          </a:p>
          <a:p>
            <a:pPr marL="800100" lvl="1" indent="-342900">
              <a:spcBef>
                <a:spcPts val="300"/>
              </a:spcBef>
              <a:buClr>
                <a:schemeClr val="accent1"/>
              </a:buClr>
              <a:buSzPct val="90000"/>
              <a:buFont typeface="Arial" pitchFamily="34" charset="0"/>
              <a:buChar char="–"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Infrastructure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Development</a:t>
            </a:r>
          </a:p>
          <a:p>
            <a:pPr marL="1257300" lvl="2" indent="-342900">
              <a:spcBef>
                <a:spcPts val="3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Enhance access to care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800100" lvl="1" indent="-342900">
              <a:spcBef>
                <a:spcPts val="300"/>
              </a:spcBef>
              <a:buClr>
                <a:schemeClr val="accent1"/>
              </a:buClr>
              <a:buSzPct val="90000"/>
              <a:buFont typeface="Arial" pitchFamily="34" charset="0"/>
              <a:buChar char="–"/>
            </a:pPr>
            <a:r>
              <a:rPr lang="en-US" sz="2400" dirty="0" smtClean="0">
                <a:latin typeface="+mn-lt"/>
              </a:rPr>
              <a:t>Program Innovation &amp; Redesign</a:t>
            </a:r>
          </a:p>
          <a:p>
            <a:pPr marL="1257300" lvl="2" indent="-342900">
              <a:spcBef>
                <a:spcPts val="3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Medical homes</a:t>
            </a:r>
          </a:p>
          <a:p>
            <a:pPr marL="800100" lvl="1" indent="-342900">
              <a:spcBef>
                <a:spcPts val="300"/>
              </a:spcBef>
              <a:buClr>
                <a:schemeClr val="accent1"/>
              </a:buClr>
              <a:buSzPct val="90000"/>
              <a:buFont typeface="Arial" pitchFamily="34" charset="0"/>
              <a:buChar char="–"/>
            </a:pPr>
            <a:r>
              <a:rPr lang="en-US" sz="2400" dirty="0" smtClean="0">
                <a:latin typeface="+mn-lt"/>
              </a:rPr>
              <a:t>Quality Improvements</a:t>
            </a:r>
          </a:p>
          <a:p>
            <a:pPr marL="1257300" lvl="2" indent="-342900">
              <a:spcBef>
                <a:spcPts val="3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Preventable readmissions</a:t>
            </a:r>
          </a:p>
          <a:p>
            <a:pPr marL="800100" lvl="1" indent="-342900">
              <a:spcBef>
                <a:spcPts val="300"/>
              </a:spcBef>
              <a:buClr>
                <a:schemeClr val="accent1"/>
              </a:buClr>
              <a:buSzPct val="90000"/>
              <a:buFont typeface="Arial" pitchFamily="34" charset="0"/>
              <a:buChar char="–"/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Population-Focused Improvement</a:t>
            </a:r>
          </a:p>
          <a:p>
            <a:pPr marL="1257300" lvl="2" indent="-342900">
              <a:spcBef>
                <a:spcPts val="3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Diabetes, preventive care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RHP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053A3-1D5D-4CAC-ADE0-6A330C4AA80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4724400" cy="5181600"/>
          </a:xfrm>
        </p:spPr>
        <p:txBody>
          <a:bodyPr/>
          <a:lstStyle/>
          <a:p>
            <a:r>
              <a:rPr lang="en-US" sz="2800" dirty="0" smtClean="0"/>
              <a:t>Draft template released by HHSC</a:t>
            </a:r>
          </a:p>
          <a:p>
            <a:pPr lvl="1"/>
            <a:r>
              <a:rPr lang="en-US" sz="2400" dirty="0" smtClean="0"/>
              <a:t>RHP Organization</a:t>
            </a:r>
          </a:p>
          <a:p>
            <a:pPr lvl="1"/>
            <a:r>
              <a:rPr lang="en-US" sz="2400" dirty="0" smtClean="0"/>
              <a:t>Executive Overview</a:t>
            </a:r>
          </a:p>
          <a:p>
            <a:pPr lvl="1"/>
            <a:r>
              <a:rPr lang="en-US" sz="2400" dirty="0" smtClean="0"/>
              <a:t>Community Needs Assessment</a:t>
            </a:r>
          </a:p>
          <a:p>
            <a:pPr lvl="1"/>
            <a:r>
              <a:rPr lang="en-US" sz="2400" dirty="0" smtClean="0"/>
              <a:t>Stakeholder Engagement</a:t>
            </a:r>
          </a:p>
          <a:p>
            <a:pPr lvl="1"/>
            <a:r>
              <a:rPr lang="en-US" sz="2400" dirty="0" smtClean="0"/>
              <a:t>Incentive Projects</a:t>
            </a:r>
          </a:p>
          <a:p>
            <a:pPr lvl="1"/>
            <a:r>
              <a:rPr lang="en-US" sz="2400" dirty="0" smtClean="0"/>
              <a:t>Allocation of Funds</a:t>
            </a:r>
          </a:p>
          <a:p>
            <a:pPr lvl="1"/>
            <a:r>
              <a:rPr lang="en-US" sz="2400" dirty="0" smtClean="0"/>
              <a:t>Affiliation Agreements</a:t>
            </a:r>
          </a:p>
          <a:p>
            <a:r>
              <a:rPr lang="en-US" sz="2800" dirty="0" smtClean="0"/>
              <a:t>Public input into plan</a:t>
            </a:r>
          </a:p>
          <a:p>
            <a:endParaRPr lang="en-US" dirty="0"/>
          </a:p>
        </p:txBody>
      </p:sp>
      <p:pic>
        <p:nvPicPr>
          <p:cNvPr id="2051" name="Picture 3" descr="C:\Documents and Settings\swilson\Local Settings\Temporary Internet Files\Content.IE5\8RRXJOKI\MP9003826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88471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3767B-0379-485C-BE4F-6A42AAF2EE1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66700" y="1752600"/>
            <a:ext cx="8686800" cy="4824984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§"/>
            </a:pPr>
            <a:r>
              <a:rPr lang="en-US" sz="2300" dirty="0" smtClean="0"/>
              <a:t>State Fiscal Year 2012 – transition payments based on prior UPL payments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300" dirty="0" smtClean="0"/>
              <a:t>March 2012 – HHSC submitted </a:t>
            </a:r>
            <a:r>
              <a:rPr lang="en-US" sz="2300" dirty="0" err="1" smtClean="0"/>
              <a:t>UC</a:t>
            </a:r>
            <a:r>
              <a:rPr lang="en-US" sz="2300" dirty="0" smtClean="0"/>
              <a:t> Tool to CMS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300" dirty="0" smtClean="0"/>
              <a:t>April – HHSC has distributed </a:t>
            </a:r>
            <a:r>
              <a:rPr lang="en-US" sz="2300" dirty="0" err="1" smtClean="0"/>
              <a:t>DSRIP</a:t>
            </a:r>
            <a:r>
              <a:rPr lang="en-US" sz="2300" dirty="0" smtClean="0"/>
              <a:t> draft project menu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300" dirty="0" smtClean="0"/>
              <a:t>May 1 – RHPs to submit RHP areas and participants to HHSC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300" dirty="0" smtClean="0"/>
              <a:t>August 31 – HHSC to submit RHP areas and participants and </a:t>
            </a:r>
            <a:r>
              <a:rPr lang="en-US" sz="2300" dirty="0" err="1" smtClean="0"/>
              <a:t>DSRIP</a:t>
            </a:r>
            <a:r>
              <a:rPr lang="en-US" sz="2300" dirty="0" smtClean="0"/>
              <a:t> project menu to CMS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300" dirty="0" smtClean="0"/>
              <a:t>Sept. 1 - RHPs to submit plans to HHSC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300" dirty="0" smtClean="0"/>
              <a:t>October 31 – HHSC to submit final RHP Plans to CMS</a:t>
            </a:r>
            <a:endParaRPr lang="en-US" sz="2300" dirty="0"/>
          </a:p>
        </p:txBody>
      </p:sp>
      <p:pic>
        <p:nvPicPr>
          <p:cNvPr id="2052" name="Picture 4" descr="C:\Documents and Settings\swilson\Local Settings\Temporary Internet Files\Content.IE5\8KDNTB5C\MM90004099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"/>
            <a:ext cx="3733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8" y="1752600"/>
            <a:ext cx="8852871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304800" y="201840"/>
            <a:ext cx="8534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3500" marR="0" indent="-255588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Opportunities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04800" y="1261420"/>
            <a:ext cx="495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3500" marR="0" indent="-2555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Scorecard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Local Health System Performance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9988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Challenges</a:t>
            </a:r>
            <a:endParaRPr lang="en-US" sz="4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43400" y="1676400"/>
            <a:ext cx="4724400" cy="4648200"/>
          </a:xfrm>
        </p:spPr>
        <p:txBody>
          <a:bodyPr/>
          <a:lstStyle/>
          <a:p>
            <a:r>
              <a:rPr lang="en-US" dirty="0" smtClean="0"/>
              <a:t>Aggressive timeline</a:t>
            </a:r>
          </a:p>
          <a:p>
            <a:r>
              <a:rPr lang="en-US" dirty="0" smtClean="0"/>
              <a:t>Many vital pieces still under development</a:t>
            </a:r>
          </a:p>
          <a:p>
            <a:r>
              <a:rPr lang="en-US" dirty="0" smtClean="0"/>
              <a:t>IGT capacity - sufficient local dollars to access available federal funds</a:t>
            </a:r>
          </a:p>
          <a:p>
            <a:r>
              <a:rPr lang="en-US" dirty="0" smtClean="0"/>
              <a:t>Politics</a:t>
            </a:r>
          </a:p>
          <a:p>
            <a:r>
              <a:rPr lang="en-US" dirty="0" smtClean="0"/>
              <a:t>Balance between structure and flexibility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40957-4196-D048-A9A9-52B6BC382C79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 descr="C:\Documents and Settings\swilson\Local Settings\Temporary Internet Files\Content.IE5\U4POR3I0\MC90028133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2971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9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762000"/>
          </a:xfrm>
        </p:spPr>
        <p:txBody>
          <a:bodyPr/>
          <a:lstStyle/>
          <a:p>
            <a:pPr algn="ctr"/>
            <a:r>
              <a:rPr lang="en-US" sz="4400" b="1" dirty="0" smtClean="0"/>
              <a:t>Resources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001000" cy="2667000"/>
          </a:xfrm>
        </p:spPr>
        <p:txBody>
          <a:bodyPr/>
          <a:lstStyle/>
          <a:p>
            <a:pPr marL="457200" indent="-45720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HHSC website</a:t>
            </a:r>
            <a:r>
              <a:rPr lang="en-US" dirty="0">
                <a:solidFill>
                  <a:schemeClr val="tx1"/>
                </a:solidFill>
              </a:rPr>
              <a:t>: 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www.hhsc.state.tx.us/1115-waiver.shtml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THA website: 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http://www.tha.org/waiver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Harris County Hospital District’s waiver website: 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www.1115waiver.com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spcAft>
                <a:spcPts val="1000"/>
              </a:spcAft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Stacy E. Wilson - 465-1027; </a:t>
            </a:r>
            <a:r>
              <a:rPr lang="en-US" sz="2400" dirty="0" smtClean="0">
                <a:solidFill>
                  <a:schemeClr val="tx1"/>
                </a:solidFill>
                <a:hlinkClick r:id="rId5"/>
              </a:rPr>
              <a:t>swilson@tha.org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Michelle Apodaca – 465-1506; </a:t>
            </a:r>
            <a:r>
              <a:rPr lang="en-US" sz="2400" dirty="0" smtClean="0">
                <a:solidFill>
                  <a:schemeClr val="tx1"/>
                </a:solidFill>
                <a:hlinkClick r:id="rId6"/>
              </a:rPr>
              <a:t>mapodaca@tha.org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957-4196-D048-A9A9-52B6BC382C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Why A Waiver?</a:t>
            </a:r>
            <a:endParaRPr lang="en-US" sz="4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76400"/>
            <a:ext cx="4114800" cy="4724400"/>
          </a:xfrm>
        </p:spPr>
        <p:txBody>
          <a:bodyPr/>
          <a:lstStyle/>
          <a:p>
            <a:r>
              <a:rPr lang="en-US" dirty="0" smtClean="0"/>
              <a:t>Upper Payment Limit Program - $2.7 billion/year</a:t>
            </a:r>
          </a:p>
          <a:p>
            <a:r>
              <a:rPr lang="en-US" dirty="0" smtClean="0"/>
              <a:t>Eliminated due to statewide expansion of managed care</a:t>
            </a:r>
          </a:p>
          <a:p>
            <a:r>
              <a:rPr lang="en-US" dirty="0" smtClean="0"/>
              <a:t>Need to save supplemental funding to hospitals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3767B-0379-485C-BE4F-6A42AAF2EE1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30" name="Picture 6" descr="C:\Documents and Settings\swilson\Local Settings\Temporary Internet Files\Content.IE5\8KDNTB5C\MC91021637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362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Why This Waiver?</a:t>
            </a:r>
            <a:endParaRPr lang="en-US" sz="4400" b="1" dirty="0"/>
          </a:p>
        </p:txBody>
      </p:sp>
      <p:pic>
        <p:nvPicPr>
          <p:cNvPr id="2050" name="Picture 2" descr="C:\Users\swilson\AppData\Local\Microsoft\Windows\Temporary Internet Files\Content.IE5\MUBOJOTJ\MC900156825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9164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3767B-0379-485C-BE4F-6A42AAF2EE1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471916" y="1828800"/>
            <a:ext cx="4443484" cy="474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California received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 waiver as a pathway to health reform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</a:pPr>
            <a:r>
              <a:rPr lang="en-US" sz="3000" noProof="0" dirty="0" smtClean="0">
                <a:latin typeface="+mn-lt"/>
              </a:rPr>
              <a:t>HHSC negotiated a waiver that both saves UPL payments and incentivizes change and improvement to healthcare delivery system</a:t>
            </a:r>
            <a:endParaRPr lang="en-US" sz="1400" b="1" baseline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What Does This Waiver Do?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4419600" cy="4724400"/>
          </a:xfrm>
        </p:spPr>
        <p:txBody>
          <a:bodyPr/>
          <a:lstStyle/>
          <a:p>
            <a:r>
              <a:rPr lang="en-US" sz="2600" dirty="0" smtClean="0"/>
              <a:t>Brings the opportunity for more money ($29 billion over 5 years vs. $14 billion under UPL)</a:t>
            </a:r>
          </a:p>
          <a:p>
            <a:r>
              <a:rPr lang="en-US" sz="2600" dirty="0" smtClean="0"/>
              <a:t>Budget neutral to the federal government</a:t>
            </a:r>
          </a:p>
          <a:p>
            <a:r>
              <a:rPr lang="en-US" sz="2600" dirty="0" smtClean="0"/>
              <a:t>Creates two funding pools</a:t>
            </a:r>
          </a:p>
          <a:p>
            <a:pPr lvl="1"/>
            <a:r>
              <a:rPr lang="en-US" sz="2200" dirty="0" smtClean="0"/>
              <a:t>Uncompensated Care Pool</a:t>
            </a:r>
          </a:p>
          <a:p>
            <a:pPr lvl="1"/>
            <a:r>
              <a:rPr lang="en-US" sz="2200" dirty="0" smtClean="0"/>
              <a:t>Delivery System Reform Incentive Payment Pool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80C50-B0E4-4DB5-BE1E-1FF5841D05B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4" descr="C:\Users\swilson\AppData\Local\Microsoft\Windows\Temporary Internet Files\Content.IE5\4DYG7PJZ\MC9004384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505200" cy="454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Overview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3767B-0379-485C-BE4F-6A42AAF2EE1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4625" y="1153180"/>
            <a:ext cx="67818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Waiver Pool</a:t>
            </a:r>
          </a:p>
        </p:txBody>
      </p:sp>
      <p:sp>
        <p:nvSpPr>
          <p:cNvPr id="6" name="Rectangle 469"/>
          <p:cNvSpPr>
            <a:spLocks noChangeArrowheads="1"/>
          </p:cNvSpPr>
          <p:nvPr/>
        </p:nvSpPr>
        <p:spPr bwMode="auto">
          <a:xfrm>
            <a:off x="3846830" y="2260187"/>
            <a:ext cx="1435100" cy="1172767"/>
          </a:xfrm>
          <a:prstGeom prst="rect">
            <a:avLst/>
          </a:prstGeom>
          <a:solidFill>
            <a:srgbClr val="99CC00"/>
          </a:solidFill>
          <a:ln w="12700" cap="sq" cmpd="thickThin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/>
              <a:t>Hospitals eligible for funding must commit to investing in system transformation</a:t>
            </a:r>
            <a:endParaRPr lang="en-US" sz="1200" dirty="0"/>
          </a:p>
        </p:txBody>
      </p:sp>
      <p:sp>
        <p:nvSpPr>
          <p:cNvPr id="7" name="Freeform 296"/>
          <p:cNvSpPr>
            <a:spLocks/>
          </p:cNvSpPr>
          <p:nvPr/>
        </p:nvSpPr>
        <p:spPr bwMode="auto">
          <a:xfrm>
            <a:off x="2382715" y="1676400"/>
            <a:ext cx="1433635" cy="762000"/>
          </a:xfrm>
          <a:custGeom>
            <a:avLst/>
            <a:gdLst>
              <a:gd name="T0" fmla="*/ 0 w 1086"/>
              <a:gd name="T1" fmla="*/ 1086 h 1086"/>
              <a:gd name="T2" fmla="*/ 261 w 1086"/>
              <a:gd name="T3" fmla="*/ 1086 h 1086"/>
              <a:gd name="T4" fmla="*/ 261 w 1086"/>
              <a:gd name="T5" fmla="*/ 1021 h 1086"/>
              <a:gd name="T6" fmla="*/ 130 w 1086"/>
              <a:gd name="T7" fmla="*/ 1021 h 1086"/>
              <a:gd name="T8" fmla="*/ 1086 w 1086"/>
              <a:gd name="T9" fmla="*/ 65 h 1086"/>
              <a:gd name="T10" fmla="*/ 1021 w 1086"/>
              <a:gd name="T11" fmla="*/ 0 h 1086"/>
              <a:gd name="T12" fmla="*/ 65 w 1086"/>
              <a:gd name="T13" fmla="*/ 956 h 1086"/>
              <a:gd name="T14" fmla="*/ 65 w 1086"/>
              <a:gd name="T15" fmla="*/ 826 h 1086"/>
              <a:gd name="T16" fmla="*/ 0 w 1086"/>
              <a:gd name="T17" fmla="*/ 826 h 1086"/>
              <a:gd name="T18" fmla="*/ 0 w 1086"/>
              <a:gd name="T19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6" h="1086">
                <a:moveTo>
                  <a:pt x="0" y="1086"/>
                </a:moveTo>
                <a:lnTo>
                  <a:pt x="261" y="1086"/>
                </a:lnTo>
                <a:lnTo>
                  <a:pt x="261" y="1021"/>
                </a:lnTo>
                <a:lnTo>
                  <a:pt x="130" y="1021"/>
                </a:lnTo>
                <a:lnTo>
                  <a:pt x="1086" y="65"/>
                </a:lnTo>
                <a:lnTo>
                  <a:pt x="1021" y="0"/>
                </a:lnTo>
                <a:lnTo>
                  <a:pt x="65" y="956"/>
                </a:lnTo>
                <a:lnTo>
                  <a:pt x="65" y="826"/>
                </a:lnTo>
                <a:lnTo>
                  <a:pt x="0" y="826"/>
                </a:lnTo>
                <a:lnTo>
                  <a:pt x="0" y="1086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98"/>
          <p:cNvSpPr>
            <a:spLocks/>
          </p:cNvSpPr>
          <p:nvPr/>
        </p:nvSpPr>
        <p:spPr bwMode="auto">
          <a:xfrm>
            <a:off x="5251450" y="1676399"/>
            <a:ext cx="1377950" cy="776223"/>
          </a:xfrm>
          <a:custGeom>
            <a:avLst/>
            <a:gdLst>
              <a:gd name="T0" fmla="*/ 1087 w 1087"/>
              <a:gd name="T1" fmla="*/ 1086 h 1086"/>
              <a:gd name="T2" fmla="*/ 1087 w 1087"/>
              <a:gd name="T3" fmla="*/ 826 h 1086"/>
              <a:gd name="T4" fmla="*/ 1021 w 1087"/>
              <a:gd name="T5" fmla="*/ 826 h 1086"/>
              <a:gd name="T6" fmla="*/ 1021 w 1087"/>
              <a:gd name="T7" fmla="*/ 956 h 1086"/>
              <a:gd name="T8" fmla="*/ 65 w 1087"/>
              <a:gd name="T9" fmla="*/ 0 h 1086"/>
              <a:gd name="T10" fmla="*/ 0 w 1087"/>
              <a:gd name="T11" fmla="*/ 65 h 1086"/>
              <a:gd name="T12" fmla="*/ 956 w 1087"/>
              <a:gd name="T13" fmla="*/ 1021 h 1086"/>
              <a:gd name="T14" fmla="*/ 825 w 1087"/>
              <a:gd name="T15" fmla="*/ 1021 h 1086"/>
              <a:gd name="T16" fmla="*/ 825 w 1087"/>
              <a:gd name="T17" fmla="*/ 1086 h 1086"/>
              <a:gd name="T18" fmla="*/ 1087 w 1087"/>
              <a:gd name="T19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7" h="1086">
                <a:moveTo>
                  <a:pt x="1087" y="1086"/>
                </a:moveTo>
                <a:lnTo>
                  <a:pt x="1087" y="826"/>
                </a:lnTo>
                <a:lnTo>
                  <a:pt x="1021" y="826"/>
                </a:lnTo>
                <a:lnTo>
                  <a:pt x="1021" y="956"/>
                </a:lnTo>
                <a:lnTo>
                  <a:pt x="65" y="0"/>
                </a:lnTo>
                <a:lnTo>
                  <a:pt x="0" y="65"/>
                </a:lnTo>
                <a:lnTo>
                  <a:pt x="956" y="1021"/>
                </a:lnTo>
                <a:lnTo>
                  <a:pt x="825" y="1021"/>
                </a:lnTo>
                <a:lnTo>
                  <a:pt x="825" y="1086"/>
                </a:lnTo>
                <a:lnTo>
                  <a:pt x="1087" y="1086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2438399"/>
            <a:ext cx="1444752" cy="461665"/>
          </a:xfrm>
          <a:prstGeom prst="rect">
            <a:avLst/>
          </a:prstGeom>
          <a:solidFill>
            <a:srgbClr val="00B0F0"/>
          </a:solidFill>
          <a:ln w="12700" cmpd="thickThin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Uncompensated Care Pool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038786" y="2452623"/>
            <a:ext cx="1447800" cy="646331"/>
          </a:xfrm>
          <a:prstGeom prst="rect">
            <a:avLst/>
          </a:prstGeom>
          <a:solidFill>
            <a:srgbClr val="FFC000"/>
          </a:solidFill>
          <a:ln w="12700" cmpd="thickThin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Delivery System Reform Incentive Pool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2470521" y="2900064"/>
            <a:ext cx="4455" cy="557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62686" y="3141236"/>
            <a:ext cx="0" cy="315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4114" y="3449160"/>
            <a:ext cx="1601724" cy="1015663"/>
          </a:xfrm>
          <a:prstGeom prst="rect">
            <a:avLst/>
          </a:prstGeom>
          <a:solidFill>
            <a:srgbClr val="FFFF66"/>
          </a:solidFill>
          <a:ln w="12700" cmpd="thickThin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Pays hospitals for cost of care not compensated by Medicaid directly or through </a:t>
            </a:r>
            <a:r>
              <a:rPr lang="en-US" sz="1200" dirty="0" err="1" smtClean="0"/>
              <a:t>DSH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3462" y="3443653"/>
            <a:ext cx="1298448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thickThin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Pays hospitals for achieving metrics that move toward the triple aim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5938" y="4594647"/>
            <a:ext cx="1175544" cy="276999"/>
          </a:xfrm>
          <a:prstGeom prst="rect">
            <a:avLst/>
          </a:prstGeom>
          <a:solidFill>
            <a:srgbClr val="B381D9"/>
          </a:solidFill>
          <a:ln w="12700" cmpd="thickThin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Inpatient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355938" y="4986026"/>
            <a:ext cx="1175544" cy="276999"/>
          </a:xfrm>
          <a:prstGeom prst="rect">
            <a:avLst/>
          </a:prstGeom>
          <a:solidFill>
            <a:srgbClr val="B381D9"/>
          </a:solidFill>
          <a:ln w="12700" cmpd="thickThin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Outpatient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355938" y="6146039"/>
            <a:ext cx="1175544" cy="276999"/>
          </a:xfrm>
          <a:prstGeom prst="rect">
            <a:avLst/>
          </a:prstGeom>
          <a:solidFill>
            <a:srgbClr val="B381D9"/>
          </a:solidFill>
          <a:ln w="12700" cmpd="thinThick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Physician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55938" y="5385490"/>
            <a:ext cx="1175544" cy="276999"/>
          </a:xfrm>
          <a:prstGeom prst="rect">
            <a:avLst/>
          </a:prstGeom>
          <a:solidFill>
            <a:srgbClr val="B381D9"/>
          </a:solidFill>
          <a:ln w="12700" cmpd="thickThin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Pharmacy</a:t>
            </a:r>
            <a:endParaRPr lang="en-US" sz="12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55938" y="5762606"/>
            <a:ext cx="1175544" cy="276999"/>
          </a:xfrm>
          <a:prstGeom prst="rect">
            <a:avLst/>
          </a:prstGeom>
          <a:solidFill>
            <a:srgbClr val="B381D9"/>
          </a:solidFill>
          <a:ln w="12700" cmpd="thickThin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Clinic</a:t>
            </a:r>
            <a:endParaRPr lang="en-US" sz="1200" i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056604" y="4464287"/>
            <a:ext cx="6776" cy="1804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6" idx="1"/>
          </p:cNvCxnSpPr>
          <p:nvPr/>
        </p:nvCxnSpPr>
        <p:spPr>
          <a:xfrm>
            <a:off x="2070153" y="5124525"/>
            <a:ext cx="28578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1"/>
          </p:cNvCxnSpPr>
          <p:nvPr/>
        </p:nvCxnSpPr>
        <p:spPr>
          <a:xfrm>
            <a:off x="2056604" y="5523989"/>
            <a:ext cx="29933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9" idx="1"/>
          </p:cNvCxnSpPr>
          <p:nvPr/>
        </p:nvCxnSpPr>
        <p:spPr>
          <a:xfrm>
            <a:off x="2058324" y="5895009"/>
            <a:ext cx="297614" cy="6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57400" y="6268455"/>
            <a:ext cx="298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5" idx="1"/>
          </p:cNvCxnSpPr>
          <p:nvPr/>
        </p:nvCxnSpPr>
        <p:spPr>
          <a:xfrm>
            <a:off x="2063379" y="4733147"/>
            <a:ext cx="2925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00800" y="4594648"/>
            <a:ext cx="215997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mpd="thickThin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Category 1 – Infrastructure Development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0800" y="5124526"/>
            <a:ext cx="215704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mpd="thickThin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Category 2 – Program Innovation &amp; Redesign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9529" y="5676368"/>
            <a:ext cx="215997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mpd="thickThin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Category 3 – Quality Improvements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13956" y="6198494"/>
            <a:ext cx="215555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mpd="thickThin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Category 4 – Population Focused Improvements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248400" y="4479832"/>
            <a:ext cx="0" cy="1832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6" idx="1"/>
          </p:cNvCxnSpPr>
          <p:nvPr/>
        </p:nvCxnSpPr>
        <p:spPr>
          <a:xfrm>
            <a:off x="6248400" y="4825481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7" idx="1"/>
          </p:cNvCxnSpPr>
          <p:nvPr/>
        </p:nvCxnSpPr>
        <p:spPr>
          <a:xfrm>
            <a:off x="6235244" y="5355359"/>
            <a:ext cx="1655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8" idx="1"/>
          </p:cNvCxnSpPr>
          <p:nvPr/>
        </p:nvCxnSpPr>
        <p:spPr>
          <a:xfrm>
            <a:off x="6248400" y="5907200"/>
            <a:ext cx="16112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48400" y="6312124"/>
            <a:ext cx="161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55974" y="3704214"/>
            <a:ext cx="1441196" cy="1384995"/>
          </a:xfrm>
          <a:prstGeom prst="rect">
            <a:avLst/>
          </a:prstGeom>
          <a:solidFill>
            <a:srgbClr val="777777"/>
          </a:solidFill>
          <a:ln w="12700" cmpd="thickThin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Hospitals must participate in a regional healthcare partnership to receive funds from either pool</a:t>
            </a:r>
          </a:p>
        </p:txBody>
      </p:sp>
    </p:spTree>
    <p:extLst>
      <p:ext uri="{BB962C8B-B14F-4D97-AF65-F5344CB8AC3E}">
        <p14:creationId xmlns:p14="http://schemas.microsoft.com/office/powerpoint/2010/main" val="29416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Regional Partnerships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76400"/>
            <a:ext cx="3810000" cy="4800600"/>
          </a:xfrm>
        </p:spPr>
        <p:txBody>
          <a:bodyPr/>
          <a:lstStyle/>
          <a:p>
            <a:r>
              <a:rPr lang="en-US" sz="2800" dirty="0" smtClean="0"/>
              <a:t>19 regions proposed based on UPL affiliations and feedback</a:t>
            </a:r>
          </a:p>
          <a:p>
            <a:r>
              <a:rPr lang="en-US" sz="2800" dirty="0" smtClean="0"/>
              <a:t>Each region will have</a:t>
            </a:r>
          </a:p>
          <a:p>
            <a:pPr lvl="1"/>
            <a:r>
              <a:rPr lang="en-US" sz="2400" dirty="0" smtClean="0"/>
              <a:t>Anchor</a:t>
            </a:r>
          </a:p>
          <a:p>
            <a:pPr lvl="1"/>
            <a:r>
              <a:rPr lang="en-US" sz="2400" dirty="0" smtClean="0"/>
              <a:t>Funding public entities</a:t>
            </a:r>
          </a:p>
          <a:p>
            <a:pPr lvl="1"/>
            <a:r>
              <a:rPr lang="en-US" sz="2400" dirty="0" smtClean="0"/>
              <a:t>Participating hospitals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3767B-0379-485C-BE4F-6A42AAF2EE1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401112"/>
              </p:ext>
            </p:extLst>
          </p:nvPr>
        </p:nvGraphicFramePr>
        <p:xfrm>
          <a:off x="208406" y="1676400"/>
          <a:ext cx="5125594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7543443" imgH="5829229" progId="AcroExch.Document.7">
                  <p:embed/>
                </p:oleObj>
              </mc:Choice>
              <mc:Fallback>
                <p:oleObj name="Acrobat Document" r:id="rId3" imgW="7543443" imgH="5829229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406" y="1676400"/>
                        <a:ext cx="5125594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RHP Participants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572000" cy="5181600"/>
          </a:xfrm>
        </p:spPr>
        <p:txBody>
          <a:bodyPr/>
          <a:lstStyle/>
          <a:p>
            <a:r>
              <a:rPr lang="en-US" sz="2800" dirty="0" smtClean="0"/>
              <a:t>Duties</a:t>
            </a:r>
          </a:p>
          <a:p>
            <a:pPr lvl="1"/>
            <a:r>
              <a:rPr lang="en-US" sz="2400" dirty="0" smtClean="0"/>
              <a:t>Anchors</a:t>
            </a:r>
          </a:p>
          <a:p>
            <a:pPr lvl="2"/>
            <a:r>
              <a:rPr lang="en-US" sz="2300" dirty="0" smtClean="0"/>
              <a:t>Administrative functions</a:t>
            </a:r>
          </a:p>
          <a:p>
            <a:pPr lvl="2"/>
            <a:r>
              <a:rPr lang="en-US" sz="2300" dirty="0" smtClean="0"/>
              <a:t>Interface between RHP and HHSC</a:t>
            </a:r>
          </a:p>
          <a:p>
            <a:pPr lvl="2"/>
            <a:r>
              <a:rPr lang="en-US" sz="2300" dirty="0" smtClean="0"/>
              <a:t>Do not dictate how transferring entities spend their money</a:t>
            </a:r>
          </a:p>
          <a:p>
            <a:pPr lvl="1"/>
            <a:r>
              <a:rPr lang="en-US" sz="2400" dirty="0" smtClean="0"/>
              <a:t>Transferring entities</a:t>
            </a:r>
          </a:p>
          <a:p>
            <a:pPr lvl="2"/>
            <a:r>
              <a:rPr lang="en-US" sz="2300" dirty="0" smtClean="0"/>
              <a:t>Fund waiver payments</a:t>
            </a:r>
          </a:p>
          <a:p>
            <a:pPr lvl="2"/>
            <a:r>
              <a:rPr lang="en-US" sz="2300" dirty="0" smtClean="0"/>
              <a:t>Help select </a:t>
            </a:r>
            <a:r>
              <a:rPr lang="en-US" sz="2300" dirty="0" err="1" smtClean="0"/>
              <a:t>DSRIP</a:t>
            </a:r>
            <a:r>
              <a:rPr lang="en-US" sz="2300" dirty="0" smtClean="0"/>
              <a:t> projects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3767B-0379-485C-BE4F-6A42AAF2EE1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32" name="Picture 8" descr="http://blog.thefoundationstone.org/wp-content/uploads/2011/02/dco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90598"/>
            <a:ext cx="4333875" cy="39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Participating Hospitals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76400"/>
            <a:ext cx="3810000" cy="4648200"/>
          </a:xfrm>
        </p:spPr>
        <p:txBody>
          <a:bodyPr/>
          <a:lstStyle/>
          <a:p>
            <a:r>
              <a:rPr lang="en-US" dirty="0" smtClean="0"/>
              <a:t>Be an RHP member</a:t>
            </a:r>
          </a:p>
          <a:p>
            <a:r>
              <a:rPr lang="en-US" dirty="0" smtClean="0"/>
              <a:t>Work on incentive projects</a:t>
            </a:r>
          </a:p>
          <a:p>
            <a:r>
              <a:rPr lang="en-US" dirty="0" smtClean="0"/>
              <a:t>Provide expense alleviation for public entity to create IGT capacity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3767B-0379-485C-BE4F-6A42AAF2EE1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2" descr="C:\Users\swilson\AppData\Local\Microsoft\Windows\Temporary Internet Files\Content.IE5\MUBOJOTJ\MP90031436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5752"/>
            <a:ext cx="33615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2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Uncompensated Care Pool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114800" cy="4648200"/>
          </a:xfrm>
        </p:spPr>
        <p:txBody>
          <a:bodyPr/>
          <a:lstStyle/>
          <a:p>
            <a:r>
              <a:rPr lang="en-US" sz="2800" dirty="0" smtClean="0"/>
              <a:t>Uncompensated Care</a:t>
            </a:r>
          </a:p>
          <a:p>
            <a:pPr lvl="1"/>
            <a:r>
              <a:rPr lang="en-US" sz="2400" dirty="0" smtClean="0"/>
              <a:t>Supplements hospitals for  Medicaid underpayment and uninsured</a:t>
            </a:r>
          </a:p>
          <a:p>
            <a:pPr lvl="1"/>
            <a:r>
              <a:rPr lang="en-US" sz="2400" dirty="0" smtClean="0"/>
              <a:t>Additional categories of costs can be claimed</a:t>
            </a:r>
          </a:p>
          <a:p>
            <a:pPr lvl="2"/>
            <a:r>
              <a:rPr lang="en-US" sz="2200" dirty="0" smtClean="0"/>
              <a:t>Physicians</a:t>
            </a:r>
          </a:p>
          <a:p>
            <a:pPr lvl="2"/>
            <a:r>
              <a:rPr lang="en-US" sz="2200" dirty="0" smtClean="0"/>
              <a:t>Clinics</a:t>
            </a:r>
          </a:p>
          <a:p>
            <a:pPr lvl="2"/>
            <a:r>
              <a:rPr lang="en-US" sz="2200" dirty="0" smtClean="0"/>
              <a:t>Pharmacies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3767B-0379-485C-BE4F-6A42AAF2EE1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 descr="https://encrypted-tbn1.google.com/images?q=tbn:ANd9GcTcILZoH1HwrSFKEKMyWf0iRsx2NvP3XRiWvtNGAOqp0qq3Q59A-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429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A_template">
  <a:themeElements>
    <a:clrScheme name="THA Color Palette">
      <a:dk1>
        <a:sysClr val="windowText" lastClr="000000"/>
      </a:dk1>
      <a:lt1>
        <a:sysClr val="window" lastClr="FFFFFF"/>
      </a:lt1>
      <a:dk2>
        <a:srgbClr val="3A484F"/>
      </a:dk2>
      <a:lt2>
        <a:srgbClr val="E7E0D7"/>
      </a:lt2>
      <a:accent1>
        <a:srgbClr val="0C3D7B"/>
      </a:accent1>
      <a:accent2>
        <a:srgbClr val="6C801C"/>
      </a:accent2>
      <a:accent3>
        <a:srgbClr val="8A152B"/>
      </a:accent3>
      <a:accent4>
        <a:srgbClr val="00657E"/>
      </a:accent4>
      <a:accent5>
        <a:srgbClr val="D68015"/>
      </a:accent5>
      <a:accent6>
        <a:srgbClr val="E7BC29"/>
      </a:accent6>
      <a:hlink>
        <a:srgbClr val="0F4F9D"/>
      </a:hlink>
      <a:folHlink>
        <a:srgbClr val="42125A"/>
      </a:folHlink>
    </a:clrScheme>
    <a:fontScheme name="Custom 4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3500" marR="0" indent="-255588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ct val="0"/>
          </a:spcAft>
          <a:buClr>
            <a:schemeClr val="accent1"/>
          </a:buClr>
          <a:buSzPct val="90000"/>
          <a:buFontTx/>
          <a:buNone/>
          <a:tabLst/>
          <a:defRPr kumimoji="0" sz="1400" b="1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ARO Waiver Briefing">
  <a:themeElements>
    <a:clrScheme name="THA Color Palette">
      <a:dk1>
        <a:sysClr val="windowText" lastClr="000000"/>
      </a:dk1>
      <a:lt1>
        <a:sysClr val="window" lastClr="FFFFFF"/>
      </a:lt1>
      <a:dk2>
        <a:srgbClr val="3A484F"/>
      </a:dk2>
      <a:lt2>
        <a:srgbClr val="E7E0D7"/>
      </a:lt2>
      <a:accent1>
        <a:srgbClr val="0C3D7B"/>
      </a:accent1>
      <a:accent2>
        <a:srgbClr val="6C801C"/>
      </a:accent2>
      <a:accent3>
        <a:srgbClr val="8A152B"/>
      </a:accent3>
      <a:accent4>
        <a:srgbClr val="00657E"/>
      </a:accent4>
      <a:accent5>
        <a:srgbClr val="D68015"/>
      </a:accent5>
      <a:accent6>
        <a:srgbClr val="E7BC29"/>
      </a:accent6>
      <a:hlink>
        <a:srgbClr val="0F4F9D"/>
      </a:hlink>
      <a:folHlink>
        <a:srgbClr val="42125A"/>
      </a:folHlink>
    </a:clrScheme>
    <a:fontScheme name="Custom 4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3500" marR="0" indent="-255588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ct val="0"/>
          </a:spcAft>
          <a:buClr>
            <a:schemeClr val="accent1"/>
          </a:buClr>
          <a:buSzPct val="90000"/>
          <a:buFontTx/>
          <a:buNone/>
          <a:tabLst/>
          <a:defRPr kumimoji="0" sz="1400" b="1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emplateProperties xmlns="urn:microsoft.template.properties">
  <_Version>12.0.4319</_Version>
  <_LCID>1033</_LCID>
</templateProperties>
</file>

<file path=customXml/itemProps1.xml><?xml version="1.0" encoding="utf-8"?>
<ds:datastoreItem xmlns:ds="http://schemas.openxmlformats.org/officeDocument/2006/customXml" ds:itemID="{34F0350D-BC23-4579-8173-84BDB006F9D6}">
  <ds:schemaRefs>
    <ds:schemaRef ds:uri="urn:microsoft.template.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THA_template</Template>
  <TotalTime>3458</TotalTime>
  <Words>613</Words>
  <Application>Microsoft Office PowerPoint</Application>
  <PresentationFormat>On-screen Show (4:3)</PresentationFormat>
  <Paragraphs>132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THA_template</vt:lpstr>
      <vt:lpstr>AARO Waiver Briefing</vt:lpstr>
      <vt:lpstr>Acrobat Document</vt:lpstr>
      <vt:lpstr>Medicaid Section 1115 Waiver Overview</vt:lpstr>
      <vt:lpstr>Why A Waiver?</vt:lpstr>
      <vt:lpstr>Why This Waiver?</vt:lpstr>
      <vt:lpstr>What Does This Waiver Do?</vt:lpstr>
      <vt:lpstr>Overview</vt:lpstr>
      <vt:lpstr>Regional Partnerships</vt:lpstr>
      <vt:lpstr>RHP Participants</vt:lpstr>
      <vt:lpstr>Participating Hospitals</vt:lpstr>
      <vt:lpstr>Uncompensated Care Pool</vt:lpstr>
      <vt:lpstr>DSRIP Pool</vt:lpstr>
      <vt:lpstr>RHP Plans</vt:lpstr>
      <vt:lpstr>PowerPoint Presentation</vt:lpstr>
      <vt:lpstr>PowerPoint Presentation</vt:lpstr>
      <vt:lpstr>Challenges</vt:lpstr>
      <vt:lpstr>Resources</vt:lpstr>
    </vt:vector>
  </TitlesOfParts>
  <Company>THA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barbarab</dc:creator>
  <cp:lastModifiedBy>Robin Butler</cp:lastModifiedBy>
  <cp:revision>334</cp:revision>
  <cp:lastPrinted>2012-03-23T14:14:49Z</cp:lastPrinted>
  <dcterms:created xsi:type="dcterms:W3CDTF">2008-12-05T22:00:56Z</dcterms:created>
  <dcterms:modified xsi:type="dcterms:W3CDTF">2012-06-20T16:45:31Z</dcterms:modified>
</cp:coreProperties>
</file>